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556" r:id="rId3"/>
    <p:sldId id="557" r:id="rId4"/>
    <p:sldId id="554" r:id="rId5"/>
    <p:sldId id="545" r:id="rId6"/>
    <p:sldId id="551" r:id="rId7"/>
    <p:sldId id="550" r:id="rId8"/>
    <p:sldId id="546" r:id="rId9"/>
    <p:sldId id="558" r:id="rId10"/>
    <p:sldId id="559" r:id="rId11"/>
    <p:sldId id="560" r:id="rId12"/>
    <p:sldId id="561" r:id="rId13"/>
    <p:sldId id="562" r:id="rId14"/>
    <p:sldId id="563" r:id="rId15"/>
    <p:sldId id="564" r:id="rId16"/>
    <p:sldId id="565" r:id="rId17"/>
    <p:sldId id="566" r:id="rId18"/>
    <p:sldId id="567" r:id="rId19"/>
    <p:sldId id="568" r:id="rId20"/>
    <p:sldId id="569" r:id="rId21"/>
    <p:sldId id="570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12" autoAdjust="0"/>
  </p:normalViewPr>
  <p:slideViewPr>
    <p:cSldViewPr snapToGrid="0">
      <p:cViewPr>
        <p:scale>
          <a:sx n="100" d="100"/>
          <a:sy n="100" d="100"/>
        </p:scale>
        <p:origin x="-72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0E349-510D-494C-B222-0BE29ED17C75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BE7B64-76DF-4334-9F4F-0F0FF3DC0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310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86020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3363AA9-1E69-440D-ABB6-E3D4E49740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95E6D934-4301-4F60-BA4F-13ABACB9A2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2F0EF6E-4790-4F7C-9082-8579019CB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85A1B3C-8966-4369-A900-B2BA780A9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E7121F7-15F1-49A3-89E7-67CD1CA2C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4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B210D5E-C784-40D6-A1FD-3F8B8EC31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06B11E91-4318-477A-9F4E-F897ECA1C8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2FC0916-3E53-4574-AE4D-87D7F0F82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F02EA9C-D3DC-4DFB-8475-29A9DF474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81C6AD1-3B82-4580-A886-B0BE20059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130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2A4DDAF7-6911-4DD7-9DFB-30E483F40B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281C421-0AED-41B6-870D-6FFA5B9ED8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92C17F8-FFFD-4600-8A64-F1D7B0862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7F34119-0B8C-4901-8A51-343D20AD2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E879DA6-E6B7-41AA-B485-BAE80B3C9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214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0059311" y="877033"/>
            <a:ext cx="1732400" cy="577200"/>
          </a:xfrm>
          <a:prstGeom prst="triangle">
            <a:avLst>
              <a:gd name="adj" fmla="val 32425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-9451"/>
            <a:ext cx="11548531" cy="6867451"/>
            <a:chOff x="0" y="-7088"/>
            <a:chExt cx="8661398" cy="5150588"/>
          </a:xfrm>
        </p:grpSpPr>
        <p:sp>
          <p:nvSpPr>
            <p:cNvPr id="12" name="Google Shape;12;p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Google Shape;14;p2"/>
          <p:cNvGrpSpPr/>
          <p:nvPr/>
        </p:nvGrpSpPr>
        <p:grpSpPr>
          <a:xfrm rot="10800000" flipH="1">
            <a:off x="2" y="1454351"/>
            <a:ext cx="11796669" cy="3949300"/>
            <a:chOff x="-8178042" y="-4493254"/>
            <a:chExt cx="19483598" cy="6522736"/>
          </a:xfrm>
        </p:grpSpPr>
        <p:sp>
          <p:nvSpPr>
            <p:cNvPr id="15" name="Google Shape;15;p2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Google Shape;17;p2"/>
          <p:cNvGrpSpPr/>
          <p:nvPr/>
        </p:nvGrpSpPr>
        <p:grpSpPr>
          <a:xfrm>
            <a:off x="4902982" y="5704465"/>
            <a:ext cx="7307772" cy="577328"/>
            <a:chOff x="5582265" y="4646738"/>
            <a:chExt cx="5480829" cy="432996"/>
          </a:xfrm>
        </p:grpSpPr>
        <p:sp>
          <p:nvSpPr>
            <p:cNvPr id="18" name="Google Shape;18;p2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9" name="Google Shape;19;p2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Google Shape;20;p2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914400" y="1454333"/>
            <a:ext cx="7157200" cy="394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3423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6"/>
          <p:cNvGrpSpPr/>
          <p:nvPr/>
        </p:nvGrpSpPr>
        <p:grpSpPr>
          <a:xfrm>
            <a:off x="-6" y="54"/>
            <a:ext cx="9429907" cy="1769753"/>
            <a:chOff x="-4" y="40"/>
            <a:chExt cx="7072430" cy="1327315"/>
          </a:xfrm>
        </p:grpSpPr>
        <p:sp>
          <p:nvSpPr>
            <p:cNvPr id="83" name="Google Shape;83;p6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Google Shape;84;p6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Google Shape;85;p6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Google Shape;86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Google Shape;87;p6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Google Shape;88;p6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Google Shape;89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Google Shape;90;p6"/>
          <p:cNvGrpSpPr/>
          <p:nvPr/>
        </p:nvGrpSpPr>
        <p:grpSpPr>
          <a:xfrm>
            <a:off x="9262456" y="5963632"/>
            <a:ext cx="2937107" cy="894393"/>
            <a:chOff x="5575242" y="4472723"/>
            <a:chExt cx="2202830" cy="670795"/>
          </a:xfrm>
        </p:grpSpPr>
        <p:sp>
          <p:nvSpPr>
            <p:cNvPr id="91" name="Google Shape;91;p6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92" name="Google Shape;92;p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Google Shape;93;p6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" name="Google Shape;94;p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95" name="Google Shape;95;p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Google Shape;96;p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" name="Google Shape;97;p6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98" name="Google Shape;98;p6"/>
          <p:cNvSpPr txBox="1">
            <a:spLocks noGrp="1"/>
          </p:cNvSpPr>
          <p:nvPr>
            <p:ph type="title"/>
          </p:nvPr>
        </p:nvSpPr>
        <p:spPr>
          <a:xfrm>
            <a:off x="1085700" y="523433"/>
            <a:ext cx="7011200" cy="10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6"/>
          <p:cNvSpPr txBox="1">
            <a:spLocks noGrp="1"/>
          </p:cNvSpPr>
          <p:nvPr>
            <p:ph type="body" idx="1"/>
          </p:nvPr>
        </p:nvSpPr>
        <p:spPr>
          <a:xfrm>
            <a:off x="1085700" y="2050651"/>
            <a:ext cx="4504400" cy="3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74121"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667"/>
            </a:lvl1pPr>
            <a:lvl2pPr marL="1219170" lvl="1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2pPr>
            <a:lvl3pPr marL="1828754" lvl="2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3pPr>
            <a:lvl4pPr marL="2438339" lvl="3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4pPr>
            <a:lvl5pPr marL="3047924" lvl="4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5pPr>
            <a:lvl6pPr marL="3657509" lvl="5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6pPr>
            <a:lvl7pPr marL="4267093" lvl="6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7pPr>
            <a:lvl8pPr marL="4876678" lvl="7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8pPr>
            <a:lvl9pPr marL="5486263" lvl="8" indent="-474121"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667"/>
            </a:lvl9pPr>
          </a:lstStyle>
          <a:p>
            <a:endParaRPr/>
          </a:p>
        </p:txBody>
      </p:sp>
      <p:sp>
        <p:nvSpPr>
          <p:cNvPr id="100" name="Google Shape;100;p6"/>
          <p:cNvSpPr txBox="1">
            <a:spLocks noGrp="1"/>
          </p:cNvSpPr>
          <p:nvPr>
            <p:ph type="body" idx="2"/>
          </p:nvPr>
        </p:nvSpPr>
        <p:spPr>
          <a:xfrm>
            <a:off x="5861497" y="2050651"/>
            <a:ext cx="4504400" cy="3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74121"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667"/>
            </a:lvl1pPr>
            <a:lvl2pPr marL="1219170" lvl="1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2pPr>
            <a:lvl3pPr marL="1828754" lvl="2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3pPr>
            <a:lvl4pPr marL="2438339" lvl="3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4pPr>
            <a:lvl5pPr marL="3047924" lvl="4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5pPr>
            <a:lvl6pPr marL="3657509" lvl="5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6pPr>
            <a:lvl7pPr marL="4267093" lvl="6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7pPr>
            <a:lvl8pPr marL="4876678" lvl="7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8pPr>
            <a:lvl9pPr marL="5486263" lvl="8" indent="-474121"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667"/>
            </a:lvl9pPr>
          </a:lstStyle>
          <a:p>
            <a:endParaRPr/>
          </a:p>
        </p:txBody>
      </p:sp>
      <p:sp>
        <p:nvSpPr>
          <p:cNvPr id="101" name="Google Shape;101;p6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44072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5E0AABE-168A-4CA2-B6AB-297B4179C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0A9415B-4D87-400E-9D1B-B19962A49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8382641-3D69-411A-B201-9C7964F84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367E374-7227-4706-B5F7-DBCFAAA8B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553945F-CE3B-4DD4-B14A-B8E967DE2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408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21BB8AB-0CA1-4622-8F3C-27C04FDBD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189182F-5B21-4E32-834C-DC1274F905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DB0EF2B-E939-49DF-86B9-48BC16735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6312445-FD14-42CE-AB64-DD088D264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59BEE8D-2F49-4DAD-8C4E-A64B45739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159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DA41935-AC93-45D5-B934-E2F5A4613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6BB4FF0-C627-463C-A389-86DF8F1090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67E8D9D4-C713-40E3-BD77-C5BEA1CDFA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1F9E57D-950B-4599-B14E-222DB0765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F699F7B-9B8D-4241-B908-B79EF942F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C612847-F5A2-4ABE-925D-FFB21E177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76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5AC8B19-86A6-4DF2-B13B-0774449B0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D072382-672C-43EF-8139-C676E240D1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E3409AC5-7DD6-4AA0-B985-199F1B705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604ED34D-FD27-40D3-95BD-502B21135D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0F5102E9-BC64-4A8B-910E-D05967F5CD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6804FCE1-EB31-4255-8B14-7F8350390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50748510-82E3-4B0E-ADB6-6DD37A4D6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E9486D9A-33BC-4B43-9710-587E7E09A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418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B275788-07A0-43AE-B650-586B2DECE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BE2B16D3-B9AB-4804-BC7B-2D97F69A1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FACCD84D-3895-4B59-B8E1-D9151D904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19C88629-DF5A-499A-8AD3-AD83F7BD1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447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C27885AB-E2EC-4021-9C09-54ED37FFE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71E7B1AE-2CA8-47F7-9CDD-989732726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FC4CE257-4A1D-48D8-B1BC-BA30B2B01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878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AD14A1B-AE57-4127-A644-1D712AA6D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F17669E-D096-4C15-AEF4-3065CE499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ED72F8A-DA33-4A0B-8928-6E2391E0F3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00B7D63-03F6-4E30-8D44-41A1CD199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EDD5743-C937-459D-8B3A-B58896380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1DCCF9B-6D02-41A4-8760-7AD8204DD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74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106E4F6-FFE2-42D9-B17C-9B2735F1D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3EE88347-5A29-46F6-B8EE-5162BBC08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C3F6AD4-5655-4DA7-B51B-A07DD1F7BA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F8FBA0F-F736-4B34-A26E-C67DB2D2B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D2BC74E-BDB3-43EF-A567-4F476DD9C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BFAA3E6-0403-4038-BB55-1E82BDF56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373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FBD4CD2-784B-48E8-8B1B-CD0A1658B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C5DB960-DDA9-4223-9EAA-2124D5A4A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A8FA939-2628-4FC0-9919-F2CB8442BF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B69A3-376F-4F87-986F-685D09990F2B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23C1CF2-BEB4-45A0-A374-905D406926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C5407B9-A1E5-498F-8BD6-1C8DE9A572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929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45A5ADCA-A51C-4A55-9766-346D307B3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"/>
            <a:ext cx="1346848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2DE796B5-EBCD-44AF-90A9-44CA72B2A346}"/>
              </a:ext>
            </a:extLst>
          </p:cNvPr>
          <p:cNvSpPr/>
          <p:nvPr/>
        </p:nvSpPr>
        <p:spPr>
          <a:xfrm>
            <a:off x="976167" y="257472"/>
            <a:ext cx="96678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>
                <a:effectLst/>
                <a:cs typeface="Sakkal Majalla" panose="020B0604020202020204" pitchFamily="2" charset="-78"/>
              </a:rPr>
              <a:t>Государственное бюджетное учреждение дополнительного профессионального образования «Ставропольский краевой институт развития образования, повышения квалификации и переподготовки работников образования»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FC2784C-52CE-4C27-81C6-F84B7FB6609A}"/>
              </a:ext>
            </a:extLst>
          </p:cNvPr>
          <p:cNvSpPr txBox="1"/>
          <p:nvPr/>
        </p:nvSpPr>
        <p:spPr>
          <a:xfrm>
            <a:off x="-184994" y="1847012"/>
            <a:ext cx="106480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«Управленческий дизайн концепции развития и </a:t>
            </a:r>
            <a:r>
              <a:rPr lang="ru-RU" sz="36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антирисковых</a:t>
            </a:r>
            <a:r>
              <a:rPr lang="ru-RU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программ: архитектура смыслов и типовые дефекты проектирования»</a:t>
            </a:r>
            <a:endParaRPr lang="ru-RU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A1D3A86D-A6EB-4702-B7DA-A30764E18851}"/>
              </a:ext>
            </a:extLst>
          </p:cNvPr>
          <p:cNvSpPr txBox="1"/>
          <p:nvPr/>
        </p:nvSpPr>
        <p:spPr>
          <a:xfrm>
            <a:off x="184728" y="5597236"/>
            <a:ext cx="39482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Подразделение: кафедра ППТ и МО </a:t>
            </a:r>
            <a:endParaRPr lang="ru-RU" dirty="0"/>
          </a:p>
          <a:p>
            <a:r>
              <a:rPr lang="ru-RU" dirty="0" smtClean="0"/>
              <a:t>Должность: доцент</a:t>
            </a:r>
            <a:endParaRPr lang="ru-RU" dirty="0"/>
          </a:p>
          <a:p>
            <a:r>
              <a:rPr lang="ru-RU" dirty="0" smtClean="0"/>
              <a:t>ФИО: </a:t>
            </a:r>
            <a:r>
              <a:rPr lang="ru-RU" dirty="0" err="1" smtClean="0"/>
              <a:t>Чурсинова</a:t>
            </a:r>
            <a:r>
              <a:rPr lang="ru-RU" dirty="0" smtClean="0"/>
              <a:t> Ольга Владимировна</a:t>
            </a: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00189" y="114300"/>
            <a:ext cx="1331387" cy="114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3401" y="2050651"/>
            <a:ext cx="7200900" cy="3632400"/>
          </a:xfrm>
        </p:spPr>
        <p:txBody>
          <a:bodyPr/>
          <a:lstStyle/>
          <a:p>
            <a:pPr marL="135464" indent="0">
              <a:buNone/>
            </a:pPr>
            <a:r>
              <a:rPr lang="ru-RU" b="1" dirty="0">
                <a:solidFill>
                  <a:srgbClr val="FF0000"/>
                </a:solidFill>
              </a:rPr>
              <a:t>Дефекты, которые не пройдут экспертизу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  <a:p>
            <a:pPr marL="135464" indent="0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любого архитектора есть альбом типовых ошибок.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	Трещины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осадка фундамента, промерзание углов.</a:t>
            </a:r>
          </a:p>
          <a:p>
            <a:pPr marL="135464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	У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нас с вами — тоже.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8714" y="225639"/>
            <a:ext cx="1796715" cy="114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98468" y="678418"/>
            <a:ext cx="6734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ТИПИЧНЫЕ ДЕФЕКТЫ ПРОЕКТИРОВАНИЯ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1500" y="2428875"/>
            <a:ext cx="3695699" cy="2952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689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849" y="2403076"/>
            <a:ext cx="10563375" cy="2892824"/>
          </a:xfrm>
        </p:spPr>
        <p:txBody>
          <a:bodyPr/>
          <a:lstStyle/>
          <a:p>
            <a:pPr marL="135464" indent="0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Давайте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проведём экспертизу проектной документации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5464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	Пример 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1.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Повысить профессиональную компетентность учителей».</a:t>
            </a:r>
          </a:p>
          <a:p>
            <a:pPr marL="135464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	В чем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дефект?</a:t>
            </a:r>
          </a:p>
          <a:p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8714" y="225639"/>
            <a:ext cx="1796715" cy="114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421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626" y="1888726"/>
            <a:ext cx="11401424" cy="3632400"/>
          </a:xfrm>
        </p:spPr>
        <p:txBody>
          <a:bodyPr/>
          <a:lstStyle/>
          <a:p>
            <a:pPr marL="135464" indent="0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Это дефект 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«Пустотная формулировка».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Неизмеримо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неконкретно, нет адреса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	В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строительстве это называется «пустотная панель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». Кажется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что элемент есть, а внутри — воздух.</a:t>
            </a:r>
          </a:p>
          <a:p>
            <a:pPr marL="135464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	УСТРАНЕНИЕ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ДЕФЕКТА:</a:t>
            </a:r>
          </a:p>
          <a:p>
            <a:pPr marL="135464" indent="0" algn="just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	«Провести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цикл из 3 обучающих семинаров для учителей начальной школы по теме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«Формирующее оценивание».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Результат: не менее 80% педагогов представили фрагменты уроков с использованием техник формирующего оценивания, протоколы посещения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размещены…».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5464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	Дефект устранен. Появился объем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вес, несущая способность.</a:t>
            </a:r>
          </a:p>
          <a:p>
            <a:pPr marL="135464" indent="0">
              <a:buNone/>
            </a:pPr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8714" y="225639"/>
            <a:ext cx="1796715" cy="114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688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85699" y="2784076"/>
            <a:ext cx="9991372" cy="2178449"/>
          </a:xfrm>
        </p:spPr>
        <p:txBody>
          <a:bodyPr/>
          <a:lstStyle/>
          <a:p>
            <a:pPr marL="135464" indent="0" algn="ctr">
              <a:buNone/>
            </a:pPr>
            <a:r>
              <a:rPr lang="ru-RU" dirty="0" smtClean="0"/>
              <a:t>	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Формулировка </a:t>
            </a:r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«Разработать </a:t>
            </a:r>
            <a:r>
              <a:rPr lang="ru-RU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программу наставничества».</a:t>
            </a:r>
          </a:p>
          <a:p>
            <a:pPr marL="135464" indent="0" algn="ctr">
              <a:buNone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	Вопрос: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«Почему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это дефект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?»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8714" y="225639"/>
            <a:ext cx="1796715" cy="114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4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0155" y="1707751"/>
            <a:ext cx="11725274" cy="3632400"/>
          </a:xfrm>
        </p:spPr>
        <p:txBody>
          <a:bodyPr/>
          <a:lstStyle/>
          <a:p>
            <a:pPr marL="135464" indent="0" algn="just">
              <a:buNone/>
            </a:pP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Дефект «Фундамент под крыльцом».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Нет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внедрения, нет результата, разработка ≠ изменение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5464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Представьте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дом, у которого под роскошным крыльцом — фундамент 20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сантиметров. Крыльцо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красивое. Но через год оно отвалится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Разработать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программу — это крыльцо.</a:t>
            </a:r>
          </a:p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Внедрить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наставничество и получить сдвиг в компетенциях — это дом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УСТРАНЕНИЕ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ДЕФЕКТА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«Внедрить программу </a:t>
            </a:r>
            <a:r>
              <a:rPr lang="ru-RU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наставничества </a:t>
            </a:r>
            <a:r>
              <a:rPr lang="ru-RU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«Учитель </a:t>
            </a:r>
            <a:r>
              <a:rPr lang="ru-RU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 </a:t>
            </a:r>
            <a:r>
              <a:rPr lang="ru-RU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учителю»:</a:t>
            </a:r>
            <a:endParaRPr lang="ru-RU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сформировано 6 наставнических пар (приказ №__);</a:t>
            </a:r>
          </a:p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не менее 4 совместных уроков в полугодие с последующим анализом;</a:t>
            </a:r>
          </a:p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 итогам года не менее 50% молодых педагогов имеют положительную динамику по итогам контрольных срезов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Фундамент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усилен.</a:t>
            </a:r>
          </a:p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Конструкция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получила опору</a:t>
            </a:r>
            <a:r>
              <a:rPr 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8714" y="225639"/>
            <a:ext cx="1796715" cy="114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52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249" y="2412601"/>
            <a:ext cx="10620525" cy="2397524"/>
          </a:xfrm>
        </p:spPr>
        <p:txBody>
          <a:bodyPr/>
          <a:lstStyle/>
          <a:p>
            <a:pPr marL="135464" indent="0" algn="ctr">
              <a:buNone/>
            </a:pPr>
            <a:r>
              <a:rPr lang="ru-RU" dirty="0" smtClean="0"/>
              <a:t>	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«Проведены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мероприятия по снижению доли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неуспевающих обучающихся».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5464" indent="0" algn="ctr">
              <a:buNone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Вопрос : 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«Что </a:t>
            </a:r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здесь не так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?»</a:t>
            </a:r>
            <a:endParaRPr lang="ru-RU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8714" y="225639"/>
            <a:ext cx="1796715" cy="114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335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8125" y="1631551"/>
            <a:ext cx="11858625" cy="3632400"/>
          </a:xfrm>
        </p:spPr>
        <p:txBody>
          <a:bodyPr/>
          <a:lstStyle/>
          <a:p>
            <a:pPr marL="135464" indent="0" algn="just">
              <a:buNone/>
            </a:pP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Дефект «Отсутствие рабочей документации».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названы сами мероприятия, невозможно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проверить).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5464" indent="0" algn="just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Это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как если бы архитектор сказал строителям: «Возведите здание».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А чертежей не дал.</a:t>
            </a:r>
          </a:p>
          <a:p>
            <a:pPr marL="135464" indent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УСТРАНЕНИЕ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ДЕФЕКТА:</a:t>
            </a:r>
          </a:p>
          <a:p>
            <a:pPr marL="135464" indent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«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Организовано индивидуальное сопровождение 12 обучающихся, имеющих неудовлетворительные отметки по итогам I четверти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Tx/>
              <a:buChar char="-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составлены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ИОМ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Tx/>
              <a:buChar char="-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еженедельные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консультации по русскому языку и математике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5464" indent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не менее 5 тренировочных заданий в неделю в электронном банке.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Подтверждение: ИОМ, журнал консультаций, скриншоты статистики».</a:t>
            </a:r>
          </a:p>
          <a:p>
            <a:pPr marL="135464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Рабочая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документация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предоставлена. Можно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приступать к строительству.</a:t>
            </a:r>
          </a:p>
          <a:p>
            <a:pPr marL="135464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8714" y="225639"/>
            <a:ext cx="1796715" cy="114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639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Инструменты верификации</a:t>
            </a:r>
            <a:endParaRPr lang="ru-RU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85700" y="2050651"/>
            <a:ext cx="10496700" cy="3632400"/>
          </a:xfrm>
        </p:spPr>
        <p:txBody>
          <a:bodyPr/>
          <a:lstStyle/>
          <a:p>
            <a:pPr marL="135464" indent="0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ТРИ УРОВНЯ ПРИЁМКИ РАБОТ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«Верификация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— это подписание акта выполненных работ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». Ни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один дом не принимают в эксплуатацию без акта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приемки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	В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строительстве есть чёткие протоколы:</a:t>
            </a:r>
          </a:p>
          <a:p>
            <a:pPr marL="135464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· акты на скрытые работы,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· исполнительная съёмка,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· протоколы испытаний.</a:t>
            </a:r>
          </a:p>
          <a:p>
            <a:pPr marL="135464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	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что у нас в образовании?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13963" y="103188"/>
            <a:ext cx="179228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388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Правило трех папок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9399" y="1993501"/>
            <a:ext cx="8010675" cy="3632400"/>
          </a:xfrm>
        </p:spPr>
        <p:txBody>
          <a:bodyPr/>
          <a:lstStyle/>
          <a:p>
            <a:pPr marL="135464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Папка </a:t>
            </a: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Нормативная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35464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Где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приказ? Где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утвержденный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план? Где локальный акт?</a:t>
            </a:r>
          </a:p>
          <a:p>
            <a:pPr marL="135464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Нет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документа — нет полномочий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5464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Папка </a:t>
            </a: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Процессная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35464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Где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протоколы? Где журналы? Где справки?</a:t>
            </a:r>
          </a:p>
          <a:p>
            <a:pPr marL="135464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Нет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следов — нет факта проведения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5464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Папка </a:t>
            </a: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Результативная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35464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Где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цифры? Где динамика? Где продукты?</a:t>
            </a:r>
          </a:p>
          <a:p>
            <a:pPr marL="135464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Нет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измеримого итога — нет эффекта.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8714" y="225639"/>
            <a:ext cx="1796715" cy="114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0550" y="2028825"/>
            <a:ext cx="3629025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107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523433"/>
            <a:ext cx="7944500" cy="1021600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«ЗДАНИЕ, КОТОРОЕ НЕ РУХНЕТ»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6599" y="1831576"/>
            <a:ext cx="6239025" cy="997349"/>
          </a:xfrm>
        </p:spPr>
        <p:txBody>
          <a:bodyPr/>
          <a:lstStyle/>
          <a:p>
            <a:pPr marL="135464" indent="0" algn="ctr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Управленческий 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дизайн: от проекта — к изменениям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8714" y="225639"/>
            <a:ext cx="1796715" cy="114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372" y="2124075"/>
            <a:ext cx="4195763" cy="3409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42924" y="2950339"/>
            <a:ext cx="696277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Архитектура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— это не про красоту.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Архитектура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— это про равновесие сил.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Силы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тяжести. Силы ветра. Силы времени.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В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нашей работе силы те же: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-тяжесть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отчётов,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-ветер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проверок,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-время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— уходит быстрее, чем строятся планы.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Выдержит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ваше здание или рухнет — зависит от того, как вы спроектировали фундамент, несущие стены и инженерные системы.</a:t>
            </a:r>
          </a:p>
        </p:txBody>
      </p:sp>
    </p:spTree>
    <p:extLst>
      <p:ext uri="{BB962C8B-B14F-4D97-AF65-F5344CB8AC3E}">
        <p14:creationId xmlns:p14="http://schemas.microsoft.com/office/powerpoint/2010/main" val="129279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8714" y="225639"/>
            <a:ext cx="1796715" cy="114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Picture background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0376" y="1750412"/>
            <a:ext cx="5864224" cy="496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76875" y="2737008"/>
            <a:ext cx="61368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Посмотрите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 этот слайд. 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Что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вы видите?</a:t>
            </a:r>
          </a:p>
        </p:txBody>
      </p:sp>
    </p:spTree>
    <p:extLst>
      <p:ext uri="{BB962C8B-B14F-4D97-AF65-F5344CB8AC3E}">
        <p14:creationId xmlns:p14="http://schemas.microsoft.com/office/powerpoint/2010/main" val="36707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6725" y="2050651"/>
            <a:ext cx="11277599" cy="3632400"/>
          </a:xfrm>
        </p:spPr>
        <p:txBody>
          <a:bodyPr/>
          <a:lstStyle/>
          <a:p>
            <a:pPr marL="135464" indent="0">
              <a:buNone/>
            </a:pPr>
            <a:r>
              <a:rPr lang="ru-RU" dirty="0" smtClean="0"/>
              <a:t>	·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Фундамент — это анализ.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·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Несущие стены — это цели и задачи.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·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Инженерные системы — это мероприятия и дорожные карты.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·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Кровля — это результаты и верификация.</a:t>
            </a:r>
          </a:p>
          <a:p>
            <a:pPr marL="135464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И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ещё один секрет хорошего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архитектора. Он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всегда проектирует здание таким, чтобы в нём хотели жить.</a:t>
            </a:r>
          </a:p>
          <a:p>
            <a:pPr marL="135464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Ваши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концепции и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антирисковые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программы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— это не документы для проверяющих.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Это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документы для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школы. Для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учителей, которым нужна понятная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система. Для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детей, которые должны чувствовать, что школа становится лучше.</a:t>
            </a: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8714" y="225639"/>
            <a:ext cx="1796715" cy="114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52400" y="523433"/>
            <a:ext cx="7944500" cy="1021600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Помните:</a:t>
            </a:r>
            <a:endParaRPr lang="ru-RU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35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5" y="875858"/>
            <a:ext cx="7915925" cy="648142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АРХИТЕКТУРНЫЙ </a:t>
            </a:r>
            <a:r>
              <a:rPr lang="ru-RU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ЧЕК-ЛИСТ</a:t>
            </a:r>
            <a:r>
              <a:rPr lang="ru-RU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8125" y="1898251"/>
            <a:ext cx="11753850" cy="3632400"/>
          </a:xfrm>
        </p:spPr>
        <p:txBody>
          <a:bodyPr/>
          <a:lstStyle/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Архитектурный чек-лист - это 4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вопроса, которые вы должны задать себе перед тем, как сдать любой концептуальный документ.</a:t>
            </a:r>
          </a:p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Вопрос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1. Фундамент.</a:t>
            </a:r>
            <a:b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Мы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точно знаем, какую именно проблему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решаем? У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нас есть цифры, а не догадки?</a:t>
            </a:r>
          </a:p>
          <a:p>
            <a:pPr marL="135464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Вопрос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2. Несущие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стены.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5464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Цель измерима, конкретна (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SMART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)? Мы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поймём в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конце года,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достигли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ее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или нет?</a:t>
            </a:r>
          </a:p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Вопрос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3. Рабочая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документация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Каждое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мероприятие можно подтвердить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документом? Есть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фамилия, дата, номер приказа, ссылка?</a:t>
            </a:r>
          </a:p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Вопрос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4. Акт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приемки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Что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мы предъявим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рецензенту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как доказательство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изменений? </a:t>
            </a:r>
          </a:p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5464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Если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все четыре вопроса ответ «ДА» — ваша архитектура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безупречна</a:t>
            </a:r>
            <a:r>
              <a:rPr 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29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57125" y="2211072"/>
            <a:ext cx="10464616" cy="2256654"/>
          </a:xfrm>
        </p:spPr>
        <p:txBody>
          <a:bodyPr/>
          <a:lstStyle/>
          <a:p>
            <a:pPr marL="135464" indent="0" algn="just">
              <a:buNone/>
            </a:pPr>
            <a:r>
              <a:rPr lang="ru-RU" dirty="0"/>
              <a:t>	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Проектирование 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это та же архитектура.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 нас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есть: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фундамент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— это анализ 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диагностика;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несущие 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конструкции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это цели 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задачи;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инженерные 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системы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- это дорожные карты (меры/мероприятия);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кровля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это результаты и верификация.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8714" y="225639"/>
            <a:ext cx="1796715" cy="114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192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14825" y="1675717"/>
            <a:ext cx="6496200" cy="1233146"/>
          </a:xfrm>
        </p:spPr>
        <p:txBody>
          <a:bodyPr/>
          <a:lstStyle/>
          <a:p>
            <a:pPr marL="135464" indent="0" algn="just">
              <a:buNone/>
            </a:pP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«Фундамент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. Ошибка закладки — разрушение всего здания».</a:t>
            </a:r>
          </a:p>
          <a:p>
            <a:pPr marL="135464" indent="0" algn="ctr">
              <a:buNone/>
            </a:pP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8714" y="225639"/>
            <a:ext cx="1796715" cy="114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1135" y="642552"/>
            <a:ext cx="82813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35464" indent="0">
              <a:buNone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ФУНДАМЕНТ: ДИАГНОСТИКА И СМЫСЛОВОЕ ЯДРО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3450" y="2056717"/>
            <a:ext cx="3257550" cy="4144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66696" y="3585686"/>
            <a:ext cx="72420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архитектуре есть правило: нельзя строить без геологии.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Если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вы не знаете, какие грунты под вашим участком, дом уйдёт в землю или треснет по несущим стенам.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В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управленческом дизайне «геология» — это анализ исходных данных.</a:t>
            </a:r>
          </a:p>
        </p:txBody>
      </p:sp>
    </p:spTree>
    <p:extLst>
      <p:ext uri="{BB962C8B-B14F-4D97-AF65-F5344CB8AC3E}">
        <p14:creationId xmlns:p14="http://schemas.microsoft.com/office/powerpoint/2010/main" val="218857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85699" y="2050651"/>
            <a:ext cx="9742721" cy="3632400"/>
          </a:xfrm>
        </p:spPr>
        <p:txBody>
          <a:bodyPr/>
          <a:lstStyle/>
          <a:p>
            <a:pPr marL="135464" indent="0" algn="just">
              <a:buNone/>
            </a:pPr>
            <a:r>
              <a:rPr lang="ru-RU" dirty="0" smtClean="0"/>
              <a:t>	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8714" y="225639"/>
            <a:ext cx="1796715" cy="114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62251" y="2357735"/>
            <a:ext cx="82391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90%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концепций развития и </a:t>
            </a: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антирисковых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программ не имеют фундамента.</a:t>
            </a:r>
            <a:b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Почему? Потому что их авторы пишут текст, не ответив на вопрос: «А с чем мы вообще боремся?»</a:t>
            </a:r>
          </a:p>
        </p:txBody>
      </p:sp>
      <p:sp>
        <p:nvSpPr>
          <p:cNvPr id="5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4110037"/>
            <a:ext cx="2676524" cy="241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306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85699" y="2050651"/>
            <a:ext cx="10472637" cy="2994591"/>
          </a:xfrm>
        </p:spPr>
        <p:txBody>
          <a:bodyPr/>
          <a:lstStyle/>
          <a:p>
            <a:pPr marL="135464" indent="0" algn="just">
              <a:buNone/>
            </a:pPr>
            <a:r>
              <a:rPr lang="ru-RU" b="1" dirty="0" smtClean="0"/>
              <a:t>			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8714" y="225639"/>
            <a:ext cx="1796715" cy="114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00123" y="2020134"/>
            <a:ext cx="1052512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Посмотрите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 типичную формулировку: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«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школе наблюдается низкий уровень образовательных результатов».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Это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не анализ. Это констатация факта, который и так есть в любом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отчете.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Настоящий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анализ — это ответ на вопрос «ПОЧЕМУ?».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·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Почему в седьмых классах провал по математике, а в пятых — нет?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·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Почему 30% родителей не отвечают на звонки классного руководителя?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·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Почему молодые педагоги увольняются после первого года работы?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Правило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фундамента:</a:t>
            </a:r>
          </a:p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Одна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причина риска = один слой анализа.</a:t>
            </a:r>
            <a:b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Нет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слоя — нет опоры для мероприятия.</a:t>
            </a:r>
          </a:p>
        </p:txBody>
      </p:sp>
    </p:spTree>
    <p:extLst>
      <p:ext uri="{BB962C8B-B14F-4D97-AF65-F5344CB8AC3E}">
        <p14:creationId xmlns:p14="http://schemas.microsoft.com/office/powerpoint/2010/main" val="26374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85700" y="2050651"/>
            <a:ext cx="10280132" cy="3632400"/>
          </a:xfrm>
        </p:spPr>
        <p:txBody>
          <a:bodyPr/>
          <a:lstStyle/>
          <a:p>
            <a:pPr marL="135464" indent="0" algn="just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8714" y="225639"/>
            <a:ext cx="1796715" cy="114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19225" y="2221290"/>
            <a:ext cx="92583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ИДЕАЛЬНЫЙ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ВАРИАНТ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формулировки фундамента:</a:t>
            </a:r>
          </a:p>
          <a:p>
            <a:pPr algn="just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«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 итогам диагностики выявлено: 68% обучающихся 7-х классов выполняют задания ВПР по математике, требующие логического мышления, на оценку «2». Причина: в 5–6 классах не сформирован понятийный аппарат по теме «Дроби», рабочие программы не предусматривают отработку данного типа заданий».</a:t>
            </a:r>
          </a:p>
          <a:p>
            <a:pPr algn="just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Чувствуете разницу? Здесь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есть адрес (7-е классы, тема «Дроби»), есть причина (дефицит в рабочих программах), есть зона вмешательства.</a:t>
            </a:r>
          </a:p>
          <a:p>
            <a:pPr algn="just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С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таким фундаментом можно проектировать этажи.</a:t>
            </a:r>
          </a:p>
        </p:txBody>
      </p:sp>
    </p:spTree>
    <p:extLst>
      <p:ext uri="{BB962C8B-B14F-4D97-AF65-F5344CB8AC3E}">
        <p14:creationId xmlns:p14="http://schemas.microsoft.com/office/powerpoint/2010/main" val="362060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85700" y="2050651"/>
            <a:ext cx="10312216" cy="3632400"/>
          </a:xfrm>
        </p:spPr>
        <p:txBody>
          <a:bodyPr/>
          <a:lstStyle/>
          <a:p>
            <a:pPr marL="135464" indent="0" algn="just">
              <a:buNone/>
            </a:pPr>
            <a:r>
              <a:rPr lang="ru-RU" dirty="0" smtClean="0"/>
              <a:t>	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8714" y="225639"/>
            <a:ext cx="1796715" cy="114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55598" y="814002"/>
            <a:ext cx="71755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НЕСУЩИЕ КОНСТРУКЦИИ: ЦЕЛЬ, ЗАДАЧИ, РЕЗУЛЬТАТ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7175" y="1768376"/>
            <a:ext cx="733110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Каркас 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здания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— не мечта, а проектное сопротивление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Когда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фундамент заложен, архитектор проектирует несущие конструкции.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В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нашем случае — это </a:t>
            </a: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и задачи.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 здесь, коллеги, самый частый дефект проектирования.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называю его «</a:t>
            </a: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синдром стеклянного фасада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». Красиво, прозрачно, но ничего не держит.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2267" y="2063652"/>
            <a:ext cx="3432008" cy="3956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004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1949" y="1831576"/>
            <a:ext cx="11613479" cy="3632400"/>
          </a:xfrm>
        </p:spPr>
        <p:txBody>
          <a:bodyPr/>
          <a:lstStyle/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rgbClr val="FF0000"/>
                </a:solidFill>
              </a:rPr>
              <a:t>	</a:t>
            </a:r>
            <a:r>
              <a:rPr lang="ru-RU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— повысить качество образования».</a:t>
            </a:r>
          </a:p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Все.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Конструкция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объявлена. Но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она не несёт никакой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нагрузки. Как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проверить, достигнута цель или нет?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Никак. Это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не несущая стена. Это витраж.</a:t>
            </a:r>
          </a:p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Правило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несущих конструкций:</a:t>
            </a:r>
          </a:p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Цель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должна выдерживать нагрузку верификацией.</a:t>
            </a:r>
          </a:p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ИДЕАЛЬНЫЙ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ВАРИАНТ:</a:t>
            </a:r>
          </a:p>
          <a:p>
            <a:pPr marL="135464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 снизить долю обучающихся с риском учебной неуспешности по математике в 7-х классах с 68% до 45% к </a:t>
            </a:r>
            <a:r>
              <a:rPr lang="ru-RU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декабрю </a:t>
            </a:r>
            <a:r>
              <a:rPr lang="ru-RU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 года».</a:t>
            </a:r>
          </a:p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Это железобетон. Здесь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есть:</a:t>
            </a:r>
          </a:p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·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точка А (68%),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·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точка Б (45%),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·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дельта (изменение),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·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срок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(декабрь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2026).</a:t>
            </a:r>
          </a:p>
          <a:p>
            <a:pPr marL="135464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К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такой цели можно проектировать лестницы, лифты, инженерные системы — то есть мероприятия.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8714" y="225639"/>
            <a:ext cx="1796715" cy="114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162178" y="814002"/>
            <a:ext cx="19623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</a:t>
            </a:r>
            <a:endParaRPr lang="ru-RU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41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резентаци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F5496"/>
      </a:accent1>
      <a:accent2>
        <a:srgbClr val="C5E0B3"/>
      </a:accent2>
      <a:accent3>
        <a:srgbClr val="A5A5A5"/>
      </a:accent3>
      <a:accent4>
        <a:srgbClr val="ADB9CA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3967</TotalTime>
  <Words>104</Words>
  <Application>Microsoft Office PowerPoint</Application>
  <PresentationFormat>Произвольный</PresentationFormat>
  <Paragraphs>116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Инструменты верификации</vt:lpstr>
      <vt:lpstr>Правило трех папок</vt:lpstr>
      <vt:lpstr>«ЗДАНИЕ, КОТОРОЕ НЕ РУХНЕТ»</vt:lpstr>
      <vt:lpstr>Помните:</vt:lpstr>
      <vt:lpstr>АРХИТЕКТУРНЫЙ ЧЕК-ЛИСТ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Яна Данченко</dc:creator>
  <cp:lastModifiedBy>HP</cp:lastModifiedBy>
  <cp:revision>563</cp:revision>
  <dcterms:created xsi:type="dcterms:W3CDTF">2019-08-30T09:31:13Z</dcterms:created>
  <dcterms:modified xsi:type="dcterms:W3CDTF">2026-02-24T11:25:15Z</dcterms:modified>
</cp:coreProperties>
</file>